
<file path=[Content_Types].xml><?xml version="1.0" encoding="utf-8"?>
<Types xmlns="http://schemas.openxmlformats.org/package/2006/content-types"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xlsm" ContentType="application/vnd.ms-excel.sheet.macroEnabled.12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3" r:id="rId3"/>
    <p:sldId id="328" r:id="rId4"/>
    <p:sldId id="334" r:id="rId5"/>
    <p:sldId id="331" r:id="rId6"/>
    <p:sldId id="272" r:id="rId7"/>
    <p:sldId id="273" r:id="rId8"/>
    <p:sldId id="268" r:id="rId9"/>
    <p:sldId id="264" r:id="rId10"/>
    <p:sldId id="329" r:id="rId11"/>
    <p:sldId id="311" r:id="rId12"/>
    <p:sldId id="276" r:id="rId13"/>
    <p:sldId id="274" r:id="rId14"/>
    <p:sldId id="279" r:id="rId15"/>
    <p:sldId id="280" r:id="rId16"/>
    <p:sldId id="275" r:id="rId17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  <p:clrMru>
    <a:srgbClr val="FF9999"/>
    <a:srgbClr val="FFCCC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228" autoAdjust="0"/>
    <p:restoredTop sz="86227" autoAdjust="0"/>
  </p:normalViewPr>
  <p:slideViewPr>
    <p:cSldViewPr snapToGrid="0" snapToObjects="1">
      <p:cViewPr varScale="1">
        <p:scale>
          <a:sx n="133" d="100"/>
          <a:sy n="133" d="100"/>
        </p:scale>
        <p:origin x="-12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2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6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57575757575758"/>
          <c:y val="0.0294985250737463"/>
          <c:w val="0.896103896103896"/>
          <c:h val="0.72271386430678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Pre-tutorial</c:v>
                </c:pt>
              </c:strCache>
            </c:strRef>
          </c:tx>
          <c:spPr>
            <a:solidFill>
              <a:srgbClr val="00CCFF"/>
            </a:solidFill>
            <a:ln w="1083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Sheet1!$A$2:$A$12</c:f>
              <c:strCache>
                <c:ptCount val="11"/>
                <c:pt idx="0">
                  <c:v>blank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accurate (10)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60.0</c:v>
                </c:pt>
                <c:pt idx="1">
                  <c:v>3.0</c:v>
                </c:pt>
                <c:pt idx="2">
                  <c:v>14.0</c:v>
                </c:pt>
                <c:pt idx="3">
                  <c:v>0.0</c:v>
                </c:pt>
                <c:pt idx="4">
                  <c:v>9.0</c:v>
                </c:pt>
                <c:pt idx="5">
                  <c:v>2.0</c:v>
                </c:pt>
                <c:pt idx="6">
                  <c:v>9.0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  <c:pt idx="10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Post-tutorial</c:v>
                </c:pt>
              </c:strCache>
            </c:strRef>
          </c:tx>
          <c:spPr>
            <a:solidFill>
              <a:srgbClr val="000090"/>
            </a:solidFill>
            <a:ln w="1083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Sheet1!$A$2:$A$12</c:f>
              <c:strCache>
                <c:ptCount val="11"/>
                <c:pt idx="0">
                  <c:v>blank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accurate (10)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11.0</c:v>
                </c:pt>
                <c:pt idx="1">
                  <c:v>0.0</c:v>
                </c:pt>
                <c:pt idx="2">
                  <c:v>6.0</c:v>
                </c:pt>
                <c:pt idx="3">
                  <c:v>0.0</c:v>
                </c:pt>
                <c:pt idx="4">
                  <c:v>11.0</c:v>
                </c:pt>
                <c:pt idx="5">
                  <c:v>0.0</c:v>
                </c:pt>
                <c:pt idx="6">
                  <c:v>3.0</c:v>
                </c:pt>
                <c:pt idx="7">
                  <c:v>0.0</c:v>
                </c:pt>
                <c:pt idx="8">
                  <c:v>14.0</c:v>
                </c:pt>
                <c:pt idx="9">
                  <c:v>0.0</c:v>
                </c:pt>
                <c:pt idx="10">
                  <c:v>56.0</c:v>
                </c:pt>
              </c:numCache>
            </c:numRef>
          </c:val>
        </c:ser>
        <c:gapWidth val="30"/>
        <c:gapDepth val="0"/>
        <c:shape val="box"/>
        <c:axId val="539295736"/>
        <c:axId val="539299320"/>
        <c:axId val="0"/>
      </c:bar3DChart>
      <c:catAx>
        <c:axId val="539295736"/>
        <c:scaling>
          <c:orientation val="minMax"/>
        </c:scaling>
        <c:axPos val="b"/>
        <c:numFmt formatCode="General" sourceLinked="1"/>
        <c:tickLblPos val="low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9299320"/>
        <c:crosses val="autoZero"/>
        <c:auto val="1"/>
        <c:lblAlgn val="ctr"/>
        <c:lblOffset val="100"/>
        <c:tickLblSkip val="2"/>
        <c:tickMarkSkip val="1"/>
      </c:catAx>
      <c:valAx>
        <c:axId val="539299320"/>
        <c:scaling>
          <c:orientation val="minMax"/>
        </c:scaling>
        <c:axPos val="l"/>
        <c:majorGridlines>
          <c:spPr>
            <a:ln w="270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9295736"/>
        <c:crosses val="autoZero"/>
        <c:crossBetween val="between"/>
      </c:valAx>
      <c:spPr>
        <a:noFill/>
        <a:ln w="21661">
          <a:noFill/>
        </a:ln>
      </c:spPr>
    </c:plotArea>
    <c:legend>
      <c:legendPos val="b"/>
      <c:layout>
        <c:manualLayout>
          <c:xMode val="edge"/>
          <c:yMode val="edge"/>
          <c:x val="0.194805194805195"/>
          <c:y val="0.91740412979351"/>
          <c:w val="0.608225108225108"/>
          <c:h val="0.0766961651917404"/>
        </c:manualLayout>
      </c:layout>
      <c:spPr>
        <a:noFill/>
        <a:ln w="21661">
          <a:noFill/>
        </a:ln>
      </c:spPr>
      <c:txPr>
        <a:bodyPr/>
        <a:lstStyle/>
        <a:p>
          <a:pPr>
            <a:defRPr sz="1569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0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6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57575757575758"/>
          <c:y val="0.0324483775811209"/>
          <c:w val="0.896103896103896"/>
          <c:h val="0.70206489675516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Pre-tutorial</c:v>
                </c:pt>
              </c:strCache>
            </c:strRef>
          </c:tx>
          <c:spPr>
            <a:solidFill>
              <a:srgbClr val="00CCFF"/>
            </a:solidFill>
            <a:ln w="11068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Sheet1!$A$2:$A$12</c:f>
              <c:strCache>
                <c:ptCount val="11"/>
                <c:pt idx="0">
                  <c:v>not confident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very confident (10)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3.0</c:v>
                </c:pt>
                <c:pt idx="1">
                  <c:v>8.0</c:v>
                </c:pt>
                <c:pt idx="2">
                  <c:v>2.0</c:v>
                </c:pt>
                <c:pt idx="3">
                  <c:v>4.0</c:v>
                </c:pt>
                <c:pt idx="4">
                  <c:v>2.0</c:v>
                </c:pt>
                <c:pt idx="5">
                  <c:v>14.0</c:v>
                </c:pt>
                <c:pt idx="6">
                  <c:v>6.0</c:v>
                </c:pt>
                <c:pt idx="7">
                  <c:v>9.0</c:v>
                </c:pt>
                <c:pt idx="8">
                  <c:v>4.0</c:v>
                </c:pt>
                <c:pt idx="9">
                  <c:v>4.0</c:v>
                </c:pt>
                <c:pt idx="10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Post-tutorial</c:v>
                </c:pt>
              </c:strCache>
            </c:strRef>
          </c:tx>
          <c:spPr>
            <a:solidFill>
              <a:srgbClr val="000090"/>
            </a:solidFill>
            <a:ln w="11068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Sheet1!$A$2:$A$12</c:f>
              <c:strCache>
                <c:ptCount val="11"/>
                <c:pt idx="0">
                  <c:v>not confident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very confident (10)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6.0</c:v>
                </c:pt>
                <c:pt idx="8">
                  <c:v>9.0</c:v>
                </c:pt>
                <c:pt idx="9">
                  <c:v>8.0</c:v>
                </c:pt>
                <c:pt idx="10">
                  <c:v>5.0</c:v>
                </c:pt>
              </c:numCache>
            </c:numRef>
          </c:val>
        </c:ser>
        <c:gapWidth val="30"/>
        <c:gapDepth val="0"/>
        <c:shape val="box"/>
        <c:axId val="539391896"/>
        <c:axId val="539395480"/>
        <c:axId val="0"/>
      </c:bar3DChart>
      <c:catAx>
        <c:axId val="539391896"/>
        <c:scaling>
          <c:orientation val="minMax"/>
        </c:scaling>
        <c:axPos val="b"/>
        <c:numFmt formatCode="General" sourceLinked="1"/>
        <c:tickLblPos val="low"/>
        <c:spPr>
          <a:ln w="27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9395480"/>
        <c:crosses val="autoZero"/>
        <c:auto val="1"/>
        <c:lblAlgn val="ctr"/>
        <c:lblOffset val="100"/>
        <c:tickLblSkip val="2"/>
        <c:tickMarkSkip val="1"/>
      </c:catAx>
      <c:valAx>
        <c:axId val="539395480"/>
        <c:scaling>
          <c:orientation val="minMax"/>
        </c:scaling>
        <c:axPos val="l"/>
        <c:majorGridlines>
          <c:spPr>
            <a:ln w="276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7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4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9391896"/>
        <c:crosses val="autoZero"/>
        <c:crossBetween val="between"/>
      </c:valAx>
      <c:spPr>
        <a:noFill/>
        <a:ln w="22137">
          <a:noFill/>
        </a:ln>
      </c:spPr>
    </c:plotArea>
    <c:legend>
      <c:legendPos val="r"/>
      <c:layout>
        <c:manualLayout>
          <c:xMode val="edge"/>
          <c:yMode val="edge"/>
          <c:x val="0.196969696969697"/>
          <c:y val="0.873156342182891"/>
          <c:w val="0.603896103896104"/>
          <c:h val="0.0884955752212389"/>
        </c:manualLayout>
      </c:layout>
      <c:spPr>
        <a:noFill/>
        <a:ln w="22137">
          <a:noFill/>
        </a:ln>
      </c:spPr>
      <c:txPr>
        <a:bodyPr/>
        <a:lstStyle/>
        <a:p>
          <a:pPr>
            <a:defRPr sz="1604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3DC67-04FE-B140-AC67-E638EB09273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D1A66-A54A-744C-893B-C082B583AF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5286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4E7EA-A7BD-0548-B064-1F38D840B99C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A23BB-5A69-E744-85F8-FFC21B6CA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460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23BB-5A69-E744-85F8-FFC21B6CA9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328133"/>
            <a:ext cx="8520600" cy="501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-12367"/>
            <a:ext cx="9144000" cy="183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6775200"/>
            <a:ext cx="9200100" cy="1268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926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46EE84-307C-DE44-981D-3E29E678AFA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p.edu/~lsstarkey/courses/CHM315/CHM315.html" TargetMode="External"/><Relationship Id="rId4" Type="http://schemas.openxmlformats.org/officeDocument/2006/relationships/hyperlink" Target="https://phet.colorado.edu/" TargetMode="External"/><Relationship Id="rId5" Type="http://schemas.openxmlformats.org/officeDocument/2006/relationships/hyperlink" Target="http://www.merlot.org/" TargetMode="External"/><Relationship Id="rId6" Type="http://schemas.openxmlformats.org/officeDocument/2006/relationships/hyperlink" Target="http://www.cpp.edu/~lsstarkey/local" TargetMode="Externa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hyperlink" Target="https://connect.cpp.edu/p2w7pxx53s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JGiS83eQLk" TargetMode="External"/><Relationship Id="rId3" Type="http://schemas.openxmlformats.org/officeDocument/2006/relationships/hyperlink" Target="http://www.youtube.com/user/ChemistryConnect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cpp.edu/learning-objects/organic-chemistry/liquid-extraction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learning.cpp.edu/learning-objects/organic-chemistry/tlc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p.edu/~lsstarkey/ochemlab" TargetMode="Externa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youtube.com/watch?v=xYG2yVpKCls&amp;feature=share&amp;list=PLdOPTEqr0nSWoH4R27SDd8KNPEesyntKi" TargetMode="External"/><Relationship Id="rId12" Type="http://schemas.openxmlformats.org/officeDocument/2006/relationships/hyperlink" Target="https://youtu.be/89vCLxekwW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tor.com" TargetMode="External"/><Relationship Id="rId3" Type="http://schemas.openxmlformats.org/officeDocument/2006/relationships/hyperlink" Target="https://www.edx.org/course/extremes-life-microbes-diversity-kyotoux-003x-0" TargetMode="External"/><Relationship Id="rId4" Type="http://schemas.openxmlformats.org/officeDocument/2006/relationships/hyperlink" Target="http://www.youtube.com/watch?v=l6ZlkUDfkN0&amp;feature=share&amp;list=PLdOPTEqr0nSVtIWg32-HXpPXli7XoSF6F" TargetMode="External"/><Relationship Id="rId5" Type="http://schemas.openxmlformats.org/officeDocument/2006/relationships/hyperlink" Target="http://www.youtube.com/watch?v=tIePKv0usH0&amp;feature=youtu.be" TargetMode="External"/><Relationship Id="rId6" Type="http://schemas.openxmlformats.org/officeDocument/2006/relationships/hyperlink" Target="https://youtu.be/LM-0t_VlTA0" TargetMode="External"/><Relationship Id="rId7" Type="http://schemas.openxmlformats.org/officeDocument/2006/relationships/hyperlink" Target="https://www.youtube.com/watch?v=c79lrxj0pks" TargetMode="External"/><Relationship Id="rId8" Type="http://schemas.openxmlformats.org/officeDocument/2006/relationships/hyperlink" Target="http://tiny.cc/CreatingPedagogicalVideos" TargetMode="External"/><Relationship Id="rId9" Type="http://schemas.openxmlformats.org/officeDocument/2006/relationships/hyperlink" Target="https://youtu.be/p5baAUhvlDI" TargetMode="External"/><Relationship Id="rId10" Type="http://schemas.openxmlformats.org/officeDocument/2006/relationships/hyperlink" Target="https://youtu.be/bJGm8m-yrj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-2" y="572893"/>
            <a:ext cx="8899581" cy="223743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Creating</a:t>
            </a:r>
            <a:r>
              <a:rPr lang="en-US" sz="4800" dirty="0" smtClean="0">
                <a:solidFill>
                  <a:schemeClr val="accent1"/>
                </a:solidFill>
              </a:rPr>
              <a:t> Videos </a:t>
            </a:r>
            <a:r>
              <a:rPr lang="en-US" sz="4800" dirty="0" smtClean="0">
                <a:solidFill>
                  <a:schemeClr val="accent1"/>
                </a:solidFill>
              </a:rPr>
              <a:t>and</a:t>
            </a:r>
            <a:r>
              <a:rPr lang="en-US" sz="4800" dirty="0" smtClean="0">
                <a:solidFill>
                  <a:schemeClr val="accent1"/>
                </a:solidFill>
              </a:rPr>
              <a:t> Animations </a:t>
            </a:r>
            <a:br>
              <a:rPr lang="en-US" sz="4800" dirty="0" smtClean="0">
                <a:solidFill>
                  <a:schemeClr val="accent1"/>
                </a:solidFill>
              </a:rPr>
            </a:br>
            <a:r>
              <a:rPr lang="en-US" sz="4800" dirty="0" smtClean="0">
                <a:solidFill>
                  <a:schemeClr val="accent1"/>
                </a:solidFill>
              </a:rPr>
              <a:t>to Enhance Organic Chemistry Lecture </a:t>
            </a:r>
            <a:r>
              <a:rPr lang="en-US" sz="4800" dirty="0" smtClean="0">
                <a:solidFill>
                  <a:schemeClr val="accent1"/>
                </a:solidFill>
              </a:rPr>
              <a:t>and</a:t>
            </a:r>
            <a:r>
              <a:rPr lang="en-US" sz="4800" dirty="0" smtClean="0">
                <a:solidFill>
                  <a:schemeClr val="accent1"/>
                </a:solidFill>
              </a:rPr>
              <a:t> Laboratory Instruction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099618" y="3125739"/>
            <a:ext cx="4923510" cy="365455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Dr. Laurie S. Starkey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Chemistry &amp; Biochemistry Dept. Cal </a:t>
            </a:r>
            <a:r>
              <a:rPr lang="en-US" dirty="0" smtClean="0">
                <a:solidFill>
                  <a:schemeClr val="bg1"/>
                </a:solidFill>
              </a:rPr>
              <a:t>Poly Pomona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lsstarkey@cpp.edu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255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ACS National Meeting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Orleans,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/22/</a:t>
            </a:r>
            <a:r>
              <a:rPr lang="en-US" dirty="0" smtClean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14" name="Picture 13" descr="wileyedtech-lsstark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8" y="4158308"/>
            <a:ext cx="1904802" cy="19048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1133" y="5986726"/>
            <a:ext cx="169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QR Code for my homepage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0947" y="5856964"/>
            <a:ext cx="1698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Teaching &amp; learning resources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790" y="4352488"/>
            <a:ext cx="1520397" cy="150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2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Don’t Reinvent the Wheel!</a:t>
            </a:r>
            <a:endParaRPr lang="en-US" sz="4400" b="1" kern="1200" dirty="0" smtClean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5617" y="1264124"/>
            <a:ext cx="9769232" cy="1470226"/>
          </a:xfrm>
        </p:spPr>
        <p:txBody>
          <a:bodyPr>
            <a:noAutofit/>
          </a:bodyPr>
          <a:lstStyle/>
          <a:p>
            <a:pPr marL="457200" lvl="1">
              <a:spcBef>
                <a:spcPts val="1600"/>
              </a:spcBef>
              <a:buNone/>
            </a:pPr>
            <a:r>
              <a:rPr lang="en-US" sz="4000" dirty="0" smtClean="0"/>
              <a:t>YouTube</a:t>
            </a:r>
            <a:r>
              <a:rPr lang="en-US" sz="2800" dirty="0" smtClean="0"/>
              <a:t> </a:t>
            </a:r>
            <a:r>
              <a:rPr lang="en-US" sz="2800" dirty="0" smtClean="0"/>
              <a:t>demos, simulations, animations </a:t>
            </a:r>
            <a:r>
              <a:rPr lang="en-US" sz="2800" dirty="0" smtClean="0">
                <a:hlinkClick r:id="rId3"/>
              </a:rPr>
              <a:t>CHM 315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- free, no hazards, can pause/watch later, etc.</a:t>
            </a:r>
            <a:br>
              <a:rPr lang="en-US" sz="2800" dirty="0" smtClean="0"/>
            </a:br>
            <a:r>
              <a:rPr lang="en-US" sz="2800" dirty="0" smtClean="0"/>
              <a:t>- find resources: </a:t>
            </a:r>
            <a:r>
              <a:rPr lang="en-US" sz="2800" dirty="0" smtClean="0">
                <a:hlinkClick r:id="rId4"/>
              </a:rPr>
              <a:t>PhET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5"/>
              </a:rPr>
              <a:t>MERLOT.org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6"/>
              </a:rPr>
              <a:t>LOCAL</a:t>
            </a: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260" y="2832040"/>
            <a:ext cx="5823813" cy="394800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01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89241"/>
            <a:ext cx="8520600" cy="81915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4617B"/>
                </a:solidFill>
              </a:rPr>
              <a:t>Tech-Enabled Communication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65541"/>
            <a:ext cx="8520600" cy="941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Virtual office hours (Adobe Connect)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3818"/>
            <a:ext cx="6096000" cy="4364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52" y="2265213"/>
            <a:ext cx="343939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night before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each exam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9:30-10:30 </a:t>
            </a:r>
            <a:r>
              <a:rPr lang="en-US" sz="2800" dirty="0"/>
              <a:t>pm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can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record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sessions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Chat, Q/A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/>
              <a:t>supervised</a:t>
            </a:r>
            <a:r>
              <a:rPr lang="en-US" sz="2800" dirty="0" smtClean="0"/>
              <a:t> peer-</a:t>
            </a:r>
            <a:br>
              <a:rPr lang="en-US" sz="2800" dirty="0" smtClean="0"/>
            </a:br>
            <a:r>
              <a:rPr lang="en-US" sz="2800" dirty="0" smtClean="0"/>
              <a:t>to-peer learning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8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2947"/>
            <a:ext cx="8229600" cy="933968"/>
          </a:xfrm>
        </p:spPr>
        <p:txBody>
          <a:bodyPr>
            <a:normAutofit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Sharing your work</a:t>
            </a:r>
            <a:endParaRPr lang="en-US" sz="4400" b="1" kern="1200" dirty="0" smtClean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9860" y="1469411"/>
            <a:ext cx="9142808" cy="3419648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Private (LMS) or Public (webpage link, MERLOT)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500" dirty="0" smtClean="0"/>
              <a:t>Include </a:t>
            </a:r>
            <a:r>
              <a:rPr lang="en-US" sz="2500" dirty="0" smtClean="0">
                <a:hlinkClick r:id="rId2"/>
              </a:rPr>
              <a:t>captioning</a:t>
            </a:r>
            <a:r>
              <a:rPr lang="en-US" sz="2500" dirty="0" smtClean="0"/>
              <a:t> for accessibility (</a:t>
            </a:r>
            <a:r>
              <a:rPr lang="en-US" sz="2500" dirty="0" err="1" smtClean="0"/>
              <a:t>Hablas</a:t>
            </a:r>
            <a:r>
              <a:rPr lang="en-US" sz="2500" dirty="0" smtClean="0"/>
              <a:t> </a:t>
            </a:r>
            <a:r>
              <a:rPr lang="en-US" sz="2500" dirty="0" err="1" smtClean="0"/>
              <a:t>Español</a:t>
            </a:r>
            <a:r>
              <a:rPr lang="en-US" sz="2500" dirty="0" smtClean="0"/>
              <a:t>? Si!)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Maximum exposure: make a YouTube channel!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err="1" smtClean="0"/>
              <a:t>ChemistryConnected</a:t>
            </a:r>
            <a:r>
              <a:rPr lang="en-US" sz="2800" dirty="0" smtClean="0"/>
              <a:t>, </a:t>
            </a:r>
            <a:r>
              <a:rPr lang="en-US" sz="2800" dirty="0"/>
              <a:t>created </a:t>
            </a:r>
            <a:r>
              <a:rPr lang="en-US" sz="2800" dirty="0" smtClean="0"/>
              <a:t>in 2012, </a:t>
            </a:r>
            <a:r>
              <a:rPr lang="en-US" sz="2800" dirty="0"/>
              <a:t>has over</a:t>
            </a:r>
            <a:r>
              <a:rPr lang="en-US" sz="2800" dirty="0" smtClean="0"/>
              <a:t> 480,000 </a:t>
            </a:r>
            <a:r>
              <a:rPr lang="en-US" sz="2800" dirty="0"/>
              <a:t>views and over</a:t>
            </a:r>
            <a:r>
              <a:rPr lang="en-US" sz="2800" dirty="0" smtClean="0"/>
              <a:t> 970 subscribers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500" dirty="0" smtClean="0"/>
              <a:t>Pre-lab tutorials, solved problems, demos of </a:t>
            </a:r>
            <a:r>
              <a:rPr lang="en-US" sz="2500" dirty="0"/>
              <a:t>hands-on </a:t>
            </a:r>
            <a:r>
              <a:rPr lang="en-US" sz="2500" dirty="0" smtClean="0"/>
              <a:t>elementary school science activities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500" dirty="0" smtClean="0"/>
              <a:t>Over </a:t>
            </a:r>
            <a:r>
              <a:rPr lang="en-US" sz="2500" dirty="0"/>
              <a:t>half the views have come from outside the U.S</a:t>
            </a:r>
            <a:r>
              <a:rPr lang="en-US" sz="2500" dirty="0" smtClean="0"/>
              <a:t>.  </a:t>
            </a:r>
            <a:br>
              <a:rPr lang="en-US" sz="2500" dirty="0" smtClean="0"/>
            </a:br>
            <a:r>
              <a:rPr lang="en-US" sz="2500" dirty="0" smtClean="0"/>
              <a:t>(200 different </a:t>
            </a:r>
            <a:r>
              <a:rPr lang="en-US" sz="2500" dirty="0"/>
              <a:t>countries)</a:t>
            </a:r>
            <a:r>
              <a:rPr lang="en-US" sz="2500" dirty="0" smtClean="0"/>
              <a:t> </a:t>
            </a:r>
          </a:p>
          <a:p>
            <a:pPr lvl="2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://www.youtube.com/user/ChemistryConnected</a:t>
            </a:r>
            <a:endParaRPr lang="en-US" sz="2800" dirty="0"/>
          </a:p>
          <a:p>
            <a:pPr marL="393192" lvl="1" indent="0">
              <a:spcAft>
                <a:spcPts val="1200"/>
              </a:spcAft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89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3334" y="130778"/>
            <a:ext cx="8038681" cy="546343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Chemistry Connected YouTube Channel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175" y="763882"/>
            <a:ext cx="70421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93405" y="741657"/>
            <a:ext cx="148590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31076" y="741657"/>
            <a:ext cx="1477963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6151" y="747558"/>
            <a:ext cx="131762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81038" y="748642"/>
            <a:ext cx="1455737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10365" y="756579"/>
            <a:ext cx="12874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23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14135"/>
            <a:ext cx="8555797" cy="1143000"/>
          </a:xfrm>
        </p:spPr>
        <p:txBody>
          <a:bodyPr>
            <a:normAutofit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Making it Academic </a:t>
            </a:r>
            <a:r>
              <a:rPr lang="mr-IN" sz="4400" b="1" dirty="0" smtClean="0">
                <a:solidFill>
                  <a:srgbClr val="04617B"/>
                </a:solidFill>
              </a:rPr>
              <a:t>–</a:t>
            </a:r>
            <a:r>
              <a:rPr lang="en-US" sz="4400" b="1" dirty="0" smtClean="0">
                <a:solidFill>
                  <a:srgbClr val="04617B"/>
                </a:solidFill>
              </a:rPr>
              <a:t> </a:t>
            </a:r>
            <a:r>
              <a:rPr lang="en-US" sz="4400" b="1" dirty="0" err="1" smtClean="0">
                <a:solidFill>
                  <a:srgbClr val="04617B"/>
                </a:solidFill>
              </a:rPr>
              <a:t>SoTL</a:t>
            </a:r>
            <a:r>
              <a:rPr lang="en-US" sz="4400" b="1" dirty="0" smtClean="0">
                <a:solidFill>
                  <a:srgbClr val="04617B"/>
                </a:solidFill>
              </a:rPr>
              <a:t> Research</a:t>
            </a:r>
            <a:endParaRPr lang="en-US" sz="4400" b="1" kern="1200" dirty="0" smtClean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4" y="1681095"/>
            <a:ext cx="8934395" cy="503820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85000"/>
              <a:buNone/>
            </a:pPr>
            <a:r>
              <a:rPr lang="en-US" sz="3200" dirty="0"/>
              <a:t>Turn </a:t>
            </a:r>
            <a:r>
              <a:rPr lang="en-US" sz="3200" dirty="0" smtClean="0"/>
              <a:t>your innovation into </a:t>
            </a:r>
            <a:r>
              <a:rPr lang="en-US" sz="3200" dirty="0"/>
              <a:t>a research project!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/>
              <a:t>Formulate a </a:t>
            </a:r>
            <a:r>
              <a:rPr lang="en-US" sz="3200" dirty="0" smtClean="0"/>
              <a:t>question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 smtClean="0"/>
              <a:t>Collect data (can be a great “wow” factor)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/>
              <a:t>Get IRB approval (Human Subjects)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Pre- vs. Post</a:t>
            </a:r>
            <a:r>
              <a:rPr lang="en-US" sz="3200" dirty="0"/>
              <a:t>-</a:t>
            </a:r>
            <a:r>
              <a:rPr lang="en-US" sz="3200" dirty="0" smtClean="0"/>
              <a:t>Intervention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Quantitative </a:t>
            </a:r>
            <a:r>
              <a:rPr lang="en-US" sz="3200" dirty="0"/>
              <a:t>and Qualitative </a:t>
            </a:r>
            <a:r>
              <a:rPr lang="en-US" sz="3200" dirty="0" smtClean="0"/>
              <a:t>data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 smtClean="0"/>
              <a:t>Perform assessment; analyze data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 smtClean="0"/>
              <a:t>Share results with colleagues and the world!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Conference paper, Ed. Journal article, RTP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89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2637"/>
            <a:ext cx="8229600" cy="1143000"/>
          </a:xfrm>
        </p:spPr>
        <p:txBody>
          <a:bodyPr>
            <a:normAutofit/>
          </a:bodyPr>
          <a:lstStyle/>
          <a:p>
            <a:pPr lvl="0">
              <a:lnSpc>
                <a:spcPts val="4000"/>
              </a:lnSpc>
            </a:pPr>
            <a:r>
              <a:rPr lang="en-US" sz="4400" b="1" dirty="0" smtClean="0">
                <a:solidFill>
                  <a:srgbClr val="04617B"/>
                </a:solidFill>
              </a:rPr>
              <a:t>Getting Buy-In and Support from Students, Faculty, Institution</a:t>
            </a:r>
            <a:endParaRPr lang="en-US" sz="4400" b="1" kern="1200" dirty="0" smtClean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6950" y="1837095"/>
            <a:ext cx="9530949" cy="4338836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Poorly implemented interventions unlikely to succeed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500" dirty="0" smtClean="0"/>
              <a:t>If you are enthusiastic, students are likely to be too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500" dirty="0" smtClean="0"/>
              <a:t>Explain WHY you do what you do </a:t>
            </a:r>
            <a:r>
              <a:rPr lang="mr-IN" sz="2500" dirty="0" smtClean="0"/>
              <a:t>–</a:t>
            </a:r>
            <a:r>
              <a:rPr lang="en-US" sz="2500" dirty="0" smtClean="0"/>
              <a:t> pedagogy matters!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Share data and testimonials and data with colleagues – encourage a </a:t>
            </a:r>
            <a:r>
              <a:rPr lang="en-US" sz="2800" dirty="0" err="1" smtClean="0"/>
              <a:t>SoTL</a:t>
            </a:r>
            <a:r>
              <a:rPr lang="en-US" sz="2800" dirty="0" smtClean="0"/>
              <a:t>-supportive culture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Institutional </a:t>
            </a:r>
            <a:r>
              <a:rPr lang="en-US" sz="2800" dirty="0" smtClean="0">
                <a:latin typeface="Arial"/>
                <a:cs typeface="Arial"/>
              </a:rPr>
              <a:t>$</a:t>
            </a:r>
            <a:r>
              <a:rPr lang="en-US" sz="2800" dirty="0" err="1" smtClean="0"/>
              <a:t>upport</a:t>
            </a:r>
            <a:r>
              <a:rPr lang="en-US" sz="2800" dirty="0" smtClean="0"/>
              <a:t>: workshops, summer institutes, release time, mini-grants</a:t>
            </a:r>
            <a:r>
              <a:rPr lang="en-US" sz="2800" dirty="0"/>
              <a:t>, free </a:t>
            </a:r>
            <a:r>
              <a:rPr lang="en-US" sz="2800" dirty="0" smtClean="0"/>
              <a:t>iPads </a:t>
            </a:r>
            <a:r>
              <a:rPr lang="en-US" sz="2800" dirty="0"/>
              <a:t>(!</a:t>
            </a:r>
            <a:r>
              <a:rPr lang="en-US" sz="2800" dirty="0" smtClean="0"/>
              <a:t>)</a:t>
            </a:r>
            <a:r>
              <a:rPr lang="en-US" sz="2500" dirty="0" smtClean="0"/>
              <a:t>, </a:t>
            </a:r>
            <a:r>
              <a:rPr lang="en-US" sz="2800" dirty="0" smtClean="0"/>
              <a:t>Faculty </a:t>
            </a:r>
            <a:r>
              <a:rPr lang="en-US" sz="2800" dirty="0"/>
              <a:t>Learning </a:t>
            </a:r>
            <a:r>
              <a:rPr lang="en-US" sz="2800" dirty="0" smtClean="0"/>
              <a:t>Communities</a:t>
            </a:r>
            <a:r>
              <a:rPr lang="en-US" sz="2800" dirty="0"/>
              <a:t> </a:t>
            </a:r>
            <a:r>
              <a:rPr lang="en-US" sz="2800" dirty="0" smtClean="0"/>
              <a:t>(clicker, </a:t>
            </a:r>
            <a:r>
              <a:rPr lang="en-US" sz="2800" dirty="0" err="1" smtClean="0"/>
              <a:t>SoTL</a:t>
            </a:r>
            <a:r>
              <a:rPr lang="en-US" sz="2800" dirty="0" smtClean="0"/>
              <a:t>, technology)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Collaborate with research students, other institutions…</a:t>
            </a:r>
            <a:endParaRPr lang="en-US" sz="5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89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sstarkey\AppData\Local\Microsoft\Windows\Temporary Internet Files\Content.IE5\512250S4\heart-of-love-13272337888Z3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23720" y="972927"/>
            <a:ext cx="7050795" cy="467115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8043"/>
            <a:ext cx="8229600" cy="6794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Support &amp; Acknowledgments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466250"/>
            <a:ext cx="8937937" cy="5391750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  <a:buNone/>
            </a:pPr>
            <a:r>
              <a:rPr lang="en-US" sz="2800" b="1" dirty="0" smtClean="0"/>
              <a:t>CPP Faculty Center for Professional Development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i="1" dirty="0" smtClean="0"/>
              <a:t>Investigating Teaching &amp; Learning Fellowship, Connecting </a:t>
            </a:r>
            <a:br>
              <a:rPr lang="en-US" sz="2400" i="1" dirty="0" smtClean="0"/>
            </a:br>
            <a:r>
              <a:rPr lang="en-US" sz="2400" i="1" dirty="0" smtClean="0"/>
              <a:t>Learning &amp; Technology FLC, Clicker FLC, countless workshops</a:t>
            </a:r>
            <a:br>
              <a:rPr lang="en-US" sz="2400" i="1" dirty="0" smtClean="0"/>
            </a:br>
            <a:r>
              <a:rPr lang="en-US" sz="2400" b="1" dirty="0" smtClean="0"/>
              <a:t>Dr. Victoria </a:t>
            </a:r>
            <a:r>
              <a:rPr lang="en-US" sz="2400" b="1" dirty="0" err="1" smtClean="0"/>
              <a:t>Bhavsar</a:t>
            </a:r>
            <a:r>
              <a:rPr lang="en-US" sz="2400" b="1" dirty="0" smtClean="0"/>
              <a:t>, </a:t>
            </a:r>
            <a:r>
              <a:rPr lang="en-US" altLang="en-US" sz="2400" b="1" dirty="0"/>
              <a:t>Dr. Peggy Perry, Dr. Carol Holder</a:t>
            </a:r>
          </a:p>
          <a:p>
            <a:pPr algn="ctr">
              <a:spcBef>
                <a:spcPts val="1800"/>
              </a:spcBef>
              <a:buFontTx/>
              <a:buNone/>
            </a:pPr>
            <a:r>
              <a:rPr lang="en-US" sz="2400" dirty="0" smtClean="0"/>
              <a:t> </a:t>
            </a:r>
            <a:r>
              <a:rPr lang="en-US" sz="2800" b="1" dirty="0" smtClean="0"/>
              <a:t>CPP eLearning, CPP </a:t>
            </a:r>
            <a:r>
              <a:rPr lang="en-US" sz="2800" b="1" dirty="0" err="1" smtClean="0"/>
              <a:t>Mediavision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i="1" dirty="0" smtClean="0"/>
              <a:t>Animations, </a:t>
            </a:r>
            <a:r>
              <a:rPr lang="en-US" sz="2400" i="1" dirty="0" err="1" smtClean="0"/>
              <a:t>Lightboard,Video</a:t>
            </a:r>
            <a:r>
              <a:rPr lang="en-US" sz="2400" i="1" dirty="0" smtClean="0"/>
              <a:t> production &amp; Wall of COOL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2400" b="1" dirty="0"/>
              <a:t>Terry Hogan, April Dawn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2400" b="1" dirty="0"/>
              <a:t>Bo Choi, Tommy Gaston, Erick </a:t>
            </a:r>
            <a:r>
              <a:rPr lang="en-US" altLang="en-US" sz="2400" b="1" dirty="0" err="1"/>
              <a:t>Zelaya</a:t>
            </a:r>
            <a:endParaRPr lang="en-US" altLang="en-US" sz="24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algn="r">
              <a:spcBef>
                <a:spcPts val="1800"/>
              </a:spcBef>
              <a:buFontTx/>
              <a:buNone/>
            </a:pPr>
            <a:r>
              <a:rPr lang="en-US" sz="2400" b="1" dirty="0" smtClean="0"/>
              <a:t>CSU Course Redesign with Technology Grants x3</a:t>
            </a:r>
            <a:br>
              <a:rPr lang="en-US" sz="2400" b="1" dirty="0" smtClean="0"/>
            </a:br>
            <a:r>
              <a:rPr lang="en-US" sz="2400" b="1" dirty="0" smtClean="0"/>
              <a:t>CPP </a:t>
            </a:r>
            <a:r>
              <a:rPr lang="en-US" sz="2400" b="1" dirty="0"/>
              <a:t>SPICE </a:t>
            </a:r>
            <a:r>
              <a:rPr lang="en-US" sz="2400" b="1" dirty="0" smtClean="0"/>
              <a:t>Grants x2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CSUPERB Grant (CSU Biotech. Ed &amp; Research)</a:t>
            </a:r>
            <a:endParaRPr lang="en-US" sz="2400" i="1" dirty="0" smtClean="0"/>
          </a:p>
        </p:txBody>
      </p:sp>
      <p:pic>
        <p:nvPicPr>
          <p:cNvPr id="2050" name="Picture 2" descr="C:\Users\lsstarkey\AppData\Local\Microsoft\Windows\Temporary Internet Files\Content.IE5\9UOJFD5K\dollar-signs-money-clip-art-thumb21842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2708" y="4951995"/>
            <a:ext cx="1322024" cy="18288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29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587525"/>
            <a:ext cx="8780318" cy="71549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use videos/animations as supplements?</a:t>
            </a:r>
            <a:endParaRPr lang="en-US" sz="3600" b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07818" y="1470424"/>
            <a:ext cx="8780318" cy="5118609"/>
          </a:xfrm>
        </p:spPr>
        <p:txBody>
          <a:bodyPr>
            <a:normAutofit/>
          </a:bodyPr>
          <a:lstStyle/>
          <a:p>
            <a:r>
              <a:rPr lang="en-US" dirty="0" smtClean="0"/>
              <a:t>Better than a book (if a picture is worth 1,000 words…)</a:t>
            </a:r>
          </a:p>
          <a:p>
            <a:r>
              <a:rPr lang="en-US" dirty="0" smtClean="0"/>
              <a:t>Better than a lecture?</a:t>
            </a:r>
          </a:p>
          <a:p>
            <a:pPr lvl="1"/>
            <a:r>
              <a:rPr lang="en-US" dirty="0" smtClean="0"/>
              <a:t>Asynchronous </a:t>
            </a:r>
            <a:r>
              <a:rPr lang="en-US" dirty="0" smtClean="0"/>
              <a:t>learning – 24/7 access</a:t>
            </a:r>
          </a:p>
          <a:p>
            <a:pPr lvl="1"/>
            <a:r>
              <a:rPr lang="en-US" dirty="0" smtClean="0"/>
              <a:t>Asynchronous teaching – not confined to 50 </a:t>
            </a:r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Students are able to pause, repeat, read captions, take </a:t>
            </a:r>
            <a:r>
              <a:rPr lang="en-US" dirty="0" smtClean="0"/>
              <a:t>notes</a:t>
            </a:r>
          </a:p>
          <a:p>
            <a:r>
              <a:rPr lang="en-US" dirty="0" smtClean="0"/>
              <a:t>Global: bring in new instructors/reach a wider audience</a:t>
            </a:r>
          </a:p>
          <a:p>
            <a:r>
              <a:rPr lang="en-US" dirty="0" smtClean="0"/>
              <a:t>For “flipping” the classroom</a:t>
            </a:r>
          </a:p>
          <a:p>
            <a:pPr lvl="1"/>
            <a:r>
              <a:rPr lang="en-US" dirty="0" smtClean="0"/>
              <a:t>Enables in-class problem solving, active learning</a:t>
            </a:r>
          </a:p>
          <a:p>
            <a:pPr lvl="1"/>
            <a:r>
              <a:rPr lang="en-US" dirty="0" smtClean="0"/>
              <a:t>Introductory and/or boring material (IUPAC, hybridization)</a:t>
            </a:r>
          </a:p>
          <a:p>
            <a:r>
              <a:rPr lang="en-US" dirty="0" smtClean="0"/>
              <a:t>Narrated answer keys, homework solutions (3D </a:t>
            </a:r>
            <a:r>
              <a:rPr lang="en-US" dirty="0" smtClean="0"/>
              <a:t>Sketch)</a:t>
            </a:r>
          </a:p>
          <a:p>
            <a:r>
              <a:rPr lang="en-US" dirty="0" smtClean="0"/>
              <a:t>Material that is likely to be reviewed later (Reagent Table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21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03836"/>
          </a:xfrm>
        </p:spPr>
        <p:txBody>
          <a:bodyPr>
            <a:normAutofit/>
          </a:bodyPr>
          <a:lstStyle/>
          <a:p>
            <a:pPr lvl="0"/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Technology for Lab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245" y="1826920"/>
            <a:ext cx="9144000" cy="4389120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/>
              <a:t>Online Quizzes </a:t>
            </a:r>
            <a:r>
              <a:rPr lang="en-US" sz="2800" dirty="0" smtClean="0"/>
              <a:t>(Blackboard): </a:t>
            </a:r>
            <a:br>
              <a:rPr lang="en-US" sz="2800" dirty="0" smtClean="0"/>
            </a:br>
            <a:r>
              <a:rPr lang="en-US" sz="2800" dirty="0" smtClean="0"/>
              <a:t>27/7, instant feedback, formative assessment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/>
              <a:t>Animations</a:t>
            </a:r>
            <a:r>
              <a:rPr lang="en-US" sz="2800" dirty="0" smtClean="0"/>
              <a:t> (with worksheet) </a:t>
            </a:r>
            <a:r>
              <a:rPr lang="en-US" sz="2800" dirty="0" smtClean="0">
                <a:hlinkClick r:id="rId2"/>
              </a:rPr>
              <a:t>TLC</a:t>
            </a:r>
            <a:r>
              <a:rPr lang="en-US" sz="2800" dirty="0" smtClean="0"/>
              <a:t> | </a:t>
            </a:r>
            <a:r>
              <a:rPr lang="en-US" sz="2800" dirty="0" smtClean="0">
                <a:hlinkClick r:id="rId3"/>
              </a:rPr>
              <a:t>Extraction</a:t>
            </a:r>
            <a:endParaRPr lang="en-US" sz="2800" b="1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7" y="3863634"/>
            <a:ext cx="4411394" cy="2352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133" y="3730246"/>
            <a:ext cx="3712344" cy="2629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52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82" y="204430"/>
            <a:ext cx="8803824" cy="903836"/>
          </a:xfrm>
        </p:spPr>
        <p:txBody>
          <a:bodyPr>
            <a:normAutofit/>
          </a:bodyPr>
          <a:lstStyle/>
          <a:p>
            <a:pPr lvl="0"/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Online Tutorials </a:t>
            </a:r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for Lab Preparation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5114" y="1224102"/>
            <a:ext cx="779842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Adobe </a:t>
            </a:r>
            <a:r>
              <a:rPr lang="en-US" sz="2800" b="1" dirty="0" smtClean="0"/>
              <a:t>Presenter </a:t>
            </a:r>
            <a:r>
              <a:rPr lang="en-US" sz="2800" dirty="0" smtClean="0"/>
              <a:t>(PowerPoint plug</a:t>
            </a:r>
            <a:r>
              <a:rPr lang="en-US" sz="2800" dirty="0" smtClean="0"/>
              <a:t>-in</a:t>
            </a:r>
            <a:r>
              <a:rPr lang="en-US" sz="2800" dirty="0" smtClean="0"/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narrated, Pp animations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embed Flash/HTML5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filming </a:t>
            </a:r>
            <a:r>
              <a:rPr lang="en-US" sz="2800" dirty="0" smtClean="0"/>
              <a:t>of </a:t>
            </a:r>
            <a:r>
              <a:rPr lang="en-US" sz="2800" dirty="0" smtClean="0"/>
              <a:t>demos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2" y="3270816"/>
            <a:ext cx="5543118" cy="3536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710" y="2285997"/>
            <a:ext cx="4945841" cy="300892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80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59" y="204430"/>
            <a:ext cx="8229600" cy="903836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Online Tutorials for Lab Preparation</a:t>
            </a:r>
            <a:endParaRPr lang="en-US" sz="4400" b="1" kern="1200" dirty="0" smtClean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4035" y="1116230"/>
            <a:ext cx="9144000" cy="712290"/>
          </a:xfrm>
        </p:spPr>
        <p:txBody>
          <a:bodyPr>
            <a:noAutofit/>
          </a:bodyPr>
          <a:lstStyle/>
          <a:p>
            <a:pPr marL="393192" lvl="1" indent="0">
              <a:spcAft>
                <a:spcPts val="1200"/>
              </a:spcAft>
              <a:buNone/>
            </a:pPr>
            <a:r>
              <a:rPr lang="en-US" sz="3200" u="sng" dirty="0">
                <a:hlinkClick r:id="rId2"/>
              </a:rPr>
              <a:t>http://www.cpp.edu/~lsstarkey/ochemlab </a:t>
            </a:r>
            <a:endParaRPr lang="en-US" sz="3200" u="sng" dirty="0" smtClean="0"/>
          </a:p>
          <a:p>
            <a:pPr marL="393192" lvl="1" indent="0">
              <a:spcAft>
                <a:spcPts val="1200"/>
              </a:spcAft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76763" y="1828520"/>
            <a:ext cx="5467237" cy="414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3543" y="5750005"/>
            <a:ext cx="8107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i="1" dirty="0"/>
              <a:t>Benefits: unlimited time, asynchronous, reviewable, available in the future (website/YouTube vs. LMS)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6976" y="45496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5115" y="1976480"/>
            <a:ext cx="33018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over </a:t>
            </a:r>
            <a:r>
              <a:rPr lang="en-US" sz="4000" dirty="0" smtClean="0"/>
              <a:t>37,500 worldwide</a:t>
            </a:r>
            <a:r>
              <a:rPr lang="en-US" sz="4000" dirty="0" smtClean="0"/>
              <a:t> visitors </a:t>
            </a:r>
            <a:r>
              <a:rPr lang="en-US" sz="4000" dirty="0" smtClean="0"/>
              <a:t>to website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since </a:t>
            </a:r>
            <a:r>
              <a:rPr lang="en-US" sz="4000" dirty="0" smtClean="0"/>
              <a:t>2008</a:t>
            </a:r>
            <a:endParaRPr lang="en-US" sz="4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80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43891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Assessment of Technology</a:t>
            </a:r>
            <a:br>
              <a:rPr lang="en-US" b="1" dirty="0" smtClean="0"/>
            </a:br>
            <a:r>
              <a:rPr lang="en-US" sz="4444" dirty="0" smtClean="0"/>
              <a:t>Prelab </a:t>
            </a:r>
            <a:r>
              <a:rPr lang="en-US" sz="4444" dirty="0"/>
              <a:t>Quiz:</a:t>
            </a:r>
            <a:r>
              <a:rPr lang="en-US" sz="4444" dirty="0" smtClean="0"/>
              <a:t> Sketch Distillation Apparatus</a:t>
            </a: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847054"/>
              </p:ext>
            </p:extLst>
          </p:nvPr>
        </p:nvGraphicFramePr>
        <p:xfrm>
          <a:off x="1974850" y="2868895"/>
          <a:ext cx="5242983" cy="379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0" y="2530663"/>
            <a:ext cx="815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Percent of Students at each Score (Max Score = 10 points)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5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52" y="190500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Assessment of Technology</a:t>
            </a:r>
            <a:br>
              <a:rPr lang="en-US" b="1" dirty="0" smtClean="0"/>
            </a:br>
            <a:r>
              <a:rPr lang="en-US" dirty="0" smtClean="0"/>
              <a:t>Prelab </a:t>
            </a:r>
            <a:r>
              <a:rPr lang="en-US" dirty="0"/>
              <a:t>Survey: Confidence in Running Distillation Experiment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8938115"/>
              </p:ext>
            </p:extLst>
          </p:nvPr>
        </p:nvGraphicFramePr>
        <p:xfrm>
          <a:off x="1737533" y="2804040"/>
          <a:ext cx="5361473" cy="388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35044" y="6345816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Mean = 5.0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435725" y="6345816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Mean = 7.6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2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31392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Tech-Assisted Lab Preparation:  </a:t>
            </a:r>
            <a:b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Student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47050"/>
            <a:ext cx="8442381" cy="4385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dirty="0"/>
              <a:t>I have never before taken a lab course at this university where </a:t>
            </a:r>
            <a:r>
              <a:rPr lang="en-US" sz="3200" b="1" dirty="0"/>
              <a:t>so much help was provided </a:t>
            </a:r>
            <a:r>
              <a:rPr lang="en-US" sz="3200" dirty="0"/>
              <a:t>for preparing for the lab.  Between the</a:t>
            </a:r>
            <a:r>
              <a:rPr lang="en-US" sz="3200" dirty="0" smtClean="0"/>
              <a:t> Blackboard quizzes </a:t>
            </a:r>
            <a:r>
              <a:rPr lang="en-US" sz="3200" dirty="0"/>
              <a:t>and online tutorials I always felt I had enough preparation for the lab, and this helped me </a:t>
            </a:r>
            <a:r>
              <a:rPr lang="en-US" sz="3200" b="1" dirty="0"/>
              <a:t>perform better </a:t>
            </a:r>
            <a:r>
              <a:rPr lang="en-US" sz="3200" dirty="0"/>
              <a:t>and </a:t>
            </a:r>
            <a:r>
              <a:rPr lang="en-US" sz="3200" b="1" dirty="0"/>
              <a:t>understand </a:t>
            </a:r>
            <a:r>
              <a:rPr lang="en-US" sz="3200" dirty="0"/>
              <a:t>the actual experiment.” 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CHM </a:t>
            </a:r>
            <a:r>
              <a:rPr lang="en-US" sz="3200" dirty="0"/>
              <a:t>317L, Fall 2012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6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180"/>
            <a:ext cx="8469793" cy="1434425"/>
          </a:xfrm>
        </p:spPr>
        <p:txBody>
          <a:bodyPr>
            <a:normAutofit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Making videos for the flipped classroom &amp; beyond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4983"/>
            <a:ext cx="9144000" cy="4525963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Online lectures – search YouTube, </a:t>
            </a:r>
            <a:r>
              <a:rPr lang="en-US" dirty="0" smtClean="0">
                <a:hlinkClick r:id="rId2"/>
              </a:rPr>
              <a:t>Educator.com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EdX</a:t>
            </a:r>
            <a:endParaRPr lang="en-US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Create your own! “Old school-style” recording of narrated homework solutions (</a:t>
            </a:r>
            <a:r>
              <a:rPr lang="en-US" dirty="0" err="1" smtClean="0"/>
              <a:t>iPhone</a:t>
            </a:r>
            <a:r>
              <a:rPr lang="en-US" dirty="0" smtClean="0"/>
              <a:t>)  </a:t>
            </a:r>
            <a:r>
              <a:rPr lang="en-US" dirty="0" smtClean="0">
                <a:hlinkClick r:id="rId4"/>
              </a:rPr>
              <a:t>3D sketch</a:t>
            </a:r>
            <a:r>
              <a:rPr lang="en-US" dirty="0" smtClean="0"/>
              <a:t>   </a:t>
            </a:r>
            <a:r>
              <a:rPr lang="en-US" dirty="0" smtClean="0">
                <a:hlinkClick r:id="rId5"/>
              </a:rPr>
              <a:t>reagent table</a:t>
            </a:r>
            <a:endParaRPr lang="en-US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Latest technology: transparent </a:t>
            </a:r>
            <a:r>
              <a:rPr lang="en-US" dirty="0" smtClean="0">
                <a:hlinkClick r:id="rId6"/>
              </a:rPr>
              <a:t>lightboard</a:t>
            </a:r>
            <a:r>
              <a:rPr lang="en-US" dirty="0" smtClean="0"/>
              <a:t>! (</a:t>
            </a:r>
            <a:r>
              <a:rPr lang="en-US" dirty="0" smtClean="0">
                <a:hlinkClick r:id="rId7"/>
              </a:rPr>
              <a:t>how it works</a:t>
            </a:r>
            <a:r>
              <a:rPr lang="en-US" dirty="0" smtClean="0"/>
              <a:t>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Record and edit videos with </a:t>
            </a:r>
            <a:r>
              <a:rPr lang="en-US" dirty="0" err="1" smtClean="0"/>
              <a:t>Camtasia</a:t>
            </a:r>
            <a:r>
              <a:rPr lang="en-US" dirty="0" smtClean="0"/>
              <a:t> (screen capture/voice) </a:t>
            </a:r>
            <a:br>
              <a:rPr lang="en-US" dirty="0" smtClean="0"/>
            </a:br>
            <a:r>
              <a:rPr lang="en-US" dirty="0" smtClean="0"/>
              <a:t>Tutorials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tiny.cc/CreatingPedagogicalVideos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Examples</a:t>
            </a:r>
            <a:r>
              <a:rPr lang="en-US" dirty="0" smtClean="0"/>
              <a:t>: Engineering </a:t>
            </a:r>
            <a:r>
              <a:rPr lang="en-US" dirty="0" smtClean="0">
                <a:hlinkClick r:id="rId9"/>
              </a:rPr>
              <a:t>tutorial</a:t>
            </a:r>
            <a:r>
              <a:rPr lang="en-US" dirty="0" smtClean="0"/>
              <a:t> and </a:t>
            </a:r>
            <a:r>
              <a:rPr lang="en-US" dirty="0" smtClean="0">
                <a:hlinkClick r:id="rId10"/>
              </a:rPr>
              <a:t>solved problem</a:t>
            </a:r>
            <a:endParaRPr lang="en-US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Lecture-capture w/iPad apps - can export videos to YouTube </a:t>
            </a:r>
            <a:br>
              <a:rPr lang="en-US" dirty="0" smtClean="0"/>
            </a:br>
            <a:r>
              <a:rPr lang="en-US" dirty="0" smtClean="0"/>
              <a:t>Explain Everything </a:t>
            </a:r>
            <a:r>
              <a:rPr lang="en-US" dirty="0" smtClean="0">
                <a:hlinkClick r:id="rId11"/>
              </a:rPr>
              <a:t>Cyclohexane</a:t>
            </a:r>
            <a:r>
              <a:rPr lang="en-US" dirty="0" smtClean="0"/>
              <a:t>  and </a:t>
            </a:r>
            <a:r>
              <a:rPr lang="en-US" dirty="0" err="1" smtClean="0"/>
              <a:t>Doceri</a:t>
            </a:r>
            <a:r>
              <a:rPr lang="en-US" dirty="0" smtClean="0"/>
              <a:t> </a:t>
            </a:r>
            <a:r>
              <a:rPr lang="en-US" dirty="0" smtClean="0">
                <a:hlinkClick r:id="rId12"/>
              </a:rPr>
              <a:t>Reagent Table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9"/>
  <p:tag name="MMPROD_UIDATA" val="&lt;database version=&quot;11.0&quot;&gt;&lt;object type=&quot;1&quot; unique_id=&quot;10001&quot;&gt;&lt;object type=&quot;2&quot; unique_id=&quot;10015&quot;&gt;&lt;object type=&quot;3&quot; unique_id=&quot;10016&quot;&gt;&lt;property id=&quot;20148&quot; value=&quot;5&quot;/&gt;&lt;property id=&quot;20300&quot; value=&quot;Slide 1 - &amp;quot;Technology-Infused Teaching for Better Engagement &amp;amp;  Student Success&amp;quot;&quot;/&gt;&lt;property id=&quot;20307&quot; value=&quot;256&quot;/&gt;&lt;/object&gt;&lt;object type=&quot;3&quot; unique_id=&quot;10023&quot;&gt;&lt;property id=&quot;20148&quot; value=&quot;5&quot;/&gt;&lt;property id=&quot;20300&quot; value=&quot;Slide 8 - &amp;quot;Assessment of Technology Prelab Quiz: Sketch Distillation Apparatus&amp;quot;&quot;/&gt;&lt;property id=&quot;20307&quot; value=&quot;272&quot;/&gt;&lt;/object&gt;&lt;object type=&quot;3&quot; unique_id=&quot;10024&quot;&gt;&lt;property id=&quot;20148&quot; value=&quot;5&quot;/&gt;&lt;property id=&quot;20300&quot; value=&quot;Slide 9 - &amp;quot;Assessment of Technology Prelab Survey: Confidence in Running Distillation Experiment&amp;quot;&quot;/&gt;&lt;property id=&quot;20307&quot; value=&quot;273&quot;/&gt;&lt;/object&gt;&lt;object type=&quot;3&quot; unique_id=&quot;10025&quot;&gt;&lt;property id=&quot;20148&quot; value=&quot;5&quot;/&gt;&lt;property id=&quot;20300&quot; value=&quot;Slide 10 - &amp;quot;Tech-Assisted Lab Preparation:   Student comment&amp;quot;&quot;/&gt;&lt;property id=&quot;20307&quot; value=&quot;268&quot;/&gt;&lt;/object&gt;&lt;object type=&quot;3&quot; unique_id=&quot;10032&quot;&gt;&lt;property id=&quot;20148&quot; value=&quot;5&quot;/&gt;&lt;property id=&quot;20300&quot; value=&quot;Slide 18 - &amp;quot;Making videos for the flipped classroom &amp;amp; beyond&amp;quot;&quot;/&gt;&lt;property id=&quot;20307&quot; value=&quot;264&quot;/&gt;&lt;/object&gt;&lt;object type=&quot;3&quot; unique_id=&quot;10033&quot;&gt;&lt;property id=&quot;20148&quot; value=&quot;5&quot;/&gt;&lt;property id=&quot;20300&quot; value=&quot;Slide 19 - &amp;quot;Sharing your work&amp;#x0D;&amp;quot;&quot;/&gt;&lt;property id=&quot;20307&quot; value=&quot;276&quot;/&gt;&lt;/object&gt;&lt;object type=&quot;3&quot; unique_id=&quot;10034&quot;&gt;&lt;property id=&quot;20148&quot; value=&quot;5&quot;/&gt;&lt;property id=&quot;20300&quot; value=&quot;Slide 20&quot;/&gt;&lt;property id=&quot;20307&quot; value=&quot;274&quot;/&gt;&lt;/object&gt;&lt;object type=&quot;3&quot; unique_id=&quot;10035&quot;&gt;&lt;property id=&quot;20148&quot; value=&quot;5&quot;/&gt;&lt;property id=&quot;20300&quot; value=&quot;Slide 21 - &amp;quot;Making it Academic – SoTL Research&amp;#x0D;&amp;quot;&quot;/&gt;&lt;property id=&quot;20307&quot; value=&quot;279&quot;/&gt;&lt;/object&gt;&lt;object type=&quot;3&quot; unique_id=&quot;10036&quot;&gt;&lt;property id=&quot;20148&quot; value=&quot;5&quot;/&gt;&lt;property id=&quot;20300&quot; value=&quot;Slide 22 - &amp;quot;Getting Buy-In and Support from Students, Faculty, Institution&amp;#x0D;&amp;quot;&quot;/&gt;&lt;property id=&quot;20307&quot; value=&quot;280&quot;/&gt;&lt;/object&gt;&lt;object type=&quot;3&quot; unique_id=&quot;10037&quot;&gt;&lt;property id=&quot;20148&quot; value=&quot;5&quot;/&gt;&lt;property id=&quot;20300&quot; value=&quot;Slide 23 - &amp;quot;Variety in Teaching = Engaged Students&amp;quot;&quot;/&gt;&lt;property id=&quot;20307&quot; value=&quot;265&quot;/&gt;&lt;/object&gt;&lt;object type=&quot;3&quot; unique_id=&quot;10038&quot;&gt;&lt;property id=&quot;20148&quot; value=&quot;5&quot;/&gt;&lt;property id=&quot;20300&quot; value=&quot;Slide 24 - &amp;quot;Technology to Improve Mindset: Tapping into the Affective Domain&amp;quot;&quot;/&gt;&lt;property id=&quot;20307&quot; value=&quot;266&quot;/&gt;&lt;/object&gt;&lt;object type=&quot;3&quot; unique_id=&quot;10039&quot;&gt;&lt;property id=&quot;20148&quot; value=&quot;5&quot;/&gt;&lt;property id=&quot;20300&quot; value=&quot;Slide 25 - &amp;quot;Support &amp;amp; Acknowledgments&amp;amp;#x09;&amp;quot;&quot;/&gt;&lt;property id=&quot;20307&quot; value=&quot;275&quot;/&gt;&lt;/object&gt;&lt;object type=&quot;3&quot; unique_id=&quot;11898&quot;&gt;&lt;property id=&quot;20148&quot; value=&quot;5&quot;/&gt;&lt;property id=&quot;20300&quot; value=&quot;Slide 12&quot;/&gt;&lt;property id=&quot;20307&quot; value=&quot;286&quot;/&gt;&lt;/object&gt;&lt;object type=&quot;3&quot; unique_id=&quot;11900&quot;&gt;&lt;property id=&quot;20148&quot; value=&quot;5&quot;/&gt;&lt;property id=&quot;20300&quot; value=&quot;Slide 15 - &amp;quot;Tech-Enabled Communication&amp;quot;&quot;/&gt;&lt;property id=&quot;20307&quot; value=&quot;288&quot;/&gt;&lt;/object&gt;&lt;object type=&quot;3&quot; unique_id=&quot;11901&quot;&gt;&lt;property id=&quot;20148&quot; value=&quot;5&quot;/&gt;&lt;property id=&quot;20300&quot; value=&quot;Slide 17 - &amp;quot;Tech-Enabled Communication&amp;quot;&quot;/&gt;&lt;property id=&quot;20307&quot; value=&quot;289&quot;/&gt;&lt;/object&gt;&lt;object type=&quot;3&quot; unique_id=&quot;11902&quot;&gt;&lt;property id=&quot;20148&quot; value=&quot;5&quot;/&gt;&lt;property id=&quot;20300&quot; value=&quot;Slide 14 - &amp;quot;Tech-Enabled Classroom Engagement&amp;quot;&quot;/&gt;&lt;property id=&quot;20307&quot; value=&quot;290&quot;/&gt;&lt;/object&gt;&lt;object type=&quot;3&quot; unique_id=&quot;17022&quot;&gt;&lt;property id=&quot;20148&quot; value=&quot;5&quot;/&gt;&lt;property id=&quot;20300&quot; value=&quot;Slide 16 - &amp;quot;Tech-Enabled Communication&amp;quot;&quot;/&gt;&lt;property id=&quot;20307&quot; value=&quot;311&quot;/&gt;&lt;/object&gt;&lt;object type=&quot;3&quot; unique_id=&quot;23109&quot;&gt;&lt;property id=&quot;20148&quot; value=&quot;5&quot;/&gt;&lt;property id=&quot;20300&quot; value=&quot;Slide 3 - &amp;quot;Skeptical Philosophy: I don't use technology for the sake of technology  &amp;quot;&quot;/&gt;&lt;property id=&quot;20307&quot; value=&quot;326&quot;/&gt;&lt;/object&gt;&lt;object type=&quot;3&quot; unique_id=&quot;23110&quot;&gt;&lt;property id=&quot;20148&quot; value=&quot;5&quot;/&gt;&lt;property id=&quot;20300&quot; value=&quot;Slide 4 - &amp;quot;Tech-Assisted Student Learning&amp;quot;&quot;/&gt;&lt;property id=&quot;20307&quot; value=&quot;327&quot;/&gt;&lt;/object&gt;&lt;object type=&quot;3&quot; unique_id=&quot;23111&quot;&gt;&lt;property id=&quot;20148&quot; value=&quot;5&quot;/&gt;&lt;property id=&quot;20300&quot; value=&quot;Slide 6 - &amp;quot;Technology for Lab Preparation&amp;quot;&quot;/&gt;&lt;property id=&quot;20307&quot; value=&quot;328&quot;/&gt;&lt;/object&gt;&lt;object type=&quot;3&quot; unique_id=&quot;23261&quot;&gt;&lt;property id=&quot;20148&quot; value=&quot;5&quot;/&gt;&lt;property id=&quot;20300&quot; value=&quot;Slide 11 - &amp;quot;Tech-Enabled Classroom Engagement&amp;quot;&quot;/&gt;&lt;property id=&quot;20307&quot; value=&quot;329&quot;/&gt;&lt;/object&gt;&lt;object type=&quot;3&quot; unique_id=&quot;23985&quot;&gt;&lt;property id=&quot;20148&quot; value=&quot;5&quot;/&gt;&lt;property id=&quot;20300&quot; value=&quot;Slide 2 - &amp;quot;Goal: deep, sustained learning Challenge: how do we…&amp;quot;&quot;/&gt;&lt;property id=&quot;20307&quot; value=&quot;330&quot;/&gt;&lt;/object&gt;&lt;object type=&quot;3&quot; unique_id=&quot;24298&quot;&gt;&lt;property id=&quot;20148&quot; value=&quot;5&quot;/&gt;&lt;property id=&quot;20300&quot; value=&quot;Slide 7 - &amp;quot;Technology for Lab Preparation&amp;quot;&quot;/&gt;&lt;property id=&quot;20307&quot; value=&quot;331&quot;/&gt;&lt;/object&gt;&lt;object type=&quot;3&quot; unique_id=&quot;24300&quot;&gt;&lt;property id=&quot;20148&quot; value=&quot;5&quot;/&gt;&lt;property id=&quot;20300&quot; value=&quot;Slide 5 - &amp;quot;Online Homework = Favorable Feedback&amp;quot;&quot;/&gt;&lt;property id=&quot;20307&quot; value=&quot;332&quot;/&gt;&lt;/object&gt;&lt;object type=&quot;3&quot; unique_id=&quot;24301&quot;&gt;&lt;property id=&quot;20148&quot; value=&quot;5&quot;/&gt;&lt;property id=&quot;20300&quot; value=&quot;Slide 13 - &amp;quot;Tech-Enabled Classroom Engagement&amp;quot;&quot;/&gt;&lt;property id=&quot;20307&quot; value=&quot;333&quot;/&gt;&lt;/object&gt;&lt;/object&gt;&lt;object type=&quot;8&quot; unique_id=&quot;1006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655BE"/>
      </a:hlink>
      <a:folHlink>
        <a:srgbClr val="003AB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1912</TotalTime>
  <Words>926</Words>
  <Application>Microsoft Macintosh PowerPoint</Application>
  <PresentationFormat>On-screen Show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Creating Videos and Animations  to Enhance Organic Chemistry Lecture and Laboratory Instruction</vt:lpstr>
      <vt:lpstr>Why use videos/animations as supplements?</vt:lpstr>
      <vt:lpstr>Technology for Lab Preparation</vt:lpstr>
      <vt:lpstr>Online Tutorials for Lab Preparation</vt:lpstr>
      <vt:lpstr>Online Tutorials for Lab Preparation</vt:lpstr>
      <vt:lpstr>Assessment of Technology Prelab Quiz: Sketch Distillation Apparatus</vt:lpstr>
      <vt:lpstr>Assessment of Technology Prelab Survey: Confidence in Running Distillation Experiment</vt:lpstr>
      <vt:lpstr>Tech-Assisted Lab Preparation:   Student comment</vt:lpstr>
      <vt:lpstr>Making videos for the flipped classroom &amp; beyond</vt:lpstr>
      <vt:lpstr>Don’t Reinvent the Wheel!</vt:lpstr>
      <vt:lpstr>Tech-Enabled Communication</vt:lpstr>
      <vt:lpstr>Sharing your work </vt:lpstr>
      <vt:lpstr>Slide 13</vt:lpstr>
      <vt:lpstr>Making it Academic – SoTL Research </vt:lpstr>
      <vt:lpstr>Getting Buy-In and Support from Students, Faculty, Institution </vt:lpstr>
      <vt:lpstr>Support &amp; Acknowledgments </vt:lpstr>
    </vt:vector>
  </TitlesOfParts>
  <Company>Cal Poly Pomona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Laurie Starkey</dc:creator>
  <cp:lastModifiedBy>Laurie Starkey</cp:lastModifiedBy>
  <cp:revision>480</cp:revision>
  <cp:lastPrinted>2016-02-24T22:04:13Z</cp:lastPrinted>
  <dcterms:created xsi:type="dcterms:W3CDTF">2018-03-15T20:12:36Z</dcterms:created>
  <dcterms:modified xsi:type="dcterms:W3CDTF">2018-03-16T01:16:06Z</dcterms:modified>
</cp:coreProperties>
</file>